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Book Antiqua" panose="02040602050305030304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240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it\OneDrive\Documents\Accenture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it\OneDrive\Documents\Accenture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Top</a:t>
            </a:r>
            <a:r>
              <a:rPr lang="en-US" sz="2800" baseline="0"/>
              <a:t> 5 Categories by aggregate "Popularity"</a:t>
            </a:r>
            <a:endParaRPr lang="en-US" sz="2800"/>
          </a:p>
        </c:rich>
      </c:tx>
      <c:layout>
        <c:manualLayout>
          <c:xMode val="edge"/>
          <c:yMode val="edge"/>
          <c:x val="0.13683425476455791"/>
          <c:y val="0.10352702705535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30584717926913"/>
          <c:y val="0.38598141637143768"/>
          <c:w val="0.6393780082625623"/>
          <c:h val="0.555887530633256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Sheet1!$N$9:$N$10</c:f>
              <c:strCache>
                <c:ptCount val="2"/>
                <c:pt idx="1">
                  <c:v>Score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Sheet1!$M$11:$M$15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Sheet1!$N$11:$N$15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8-426C-AAEC-0ABC2F7C4A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1"/>
        <c:overlap val="10"/>
        <c:axId val="262894368"/>
        <c:axId val="26289633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Sheet1!$O$9:$O$10</c15:sqref>
                        </c15:formulaRef>
                      </c:ext>
                    </c:extLst>
                    <c:strCache>
                      <c:ptCount val="2"/>
                      <c:pt idx="1">
                        <c:v>Score</c:v>
                      </c:pt>
                    </c:strCache>
                  </c:strRef>
                </c:tx>
                <c:spPr>
                  <a:solidFill>
                    <a:schemeClr val="accent2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Sheet1!$M$11:$M$15</c15:sqref>
                        </c15:formulaRef>
                      </c:ext>
                    </c:extLst>
                    <c:strCache>
                      <c:ptCount val="5"/>
                      <c:pt idx="0">
                        <c:v>Animals</c:v>
                      </c:pt>
                      <c:pt idx="1">
                        <c:v>science</c:v>
                      </c:pt>
                      <c:pt idx="2">
                        <c:v>healthy eating</c:v>
                      </c:pt>
                      <c:pt idx="3">
                        <c:v>technology</c:v>
                      </c:pt>
                      <c:pt idx="4">
                        <c:v>food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Sheet1!$O$11:$O$15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938-426C-AAEC-0ABC2F7C4A58}"/>
                  </c:ext>
                </c:extLst>
              </c15:ser>
            </c15:filteredBarSeries>
          </c:ext>
        </c:extLst>
      </c:barChart>
      <c:catAx>
        <c:axId val="2628943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896336"/>
        <c:crosses val="autoZero"/>
        <c:auto val="1"/>
        <c:lblAlgn val="ctr"/>
        <c:lblOffset val="100"/>
        <c:noMultiLvlLbl val="0"/>
      </c:catAx>
      <c:valAx>
        <c:axId val="262896336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89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/>
              <a:t>Popularity</a:t>
            </a:r>
            <a:r>
              <a:rPr lang="en-US" sz="3600" baseline="0"/>
              <a:t> Percantage of Top  5 Categories</a:t>
            </a:r>
            <a:endParaRPr lang="en-US" sz="36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Sheet1!$N$8:$N$10</c:f>
              <c:strCache>
                <c:ptCount val="3"/>
                <c:pt idx="2">
                  <c:v>Score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7D-4966-8F8C-624A9A8E9775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7D-4966-8F8C-624A9A8E9775}"/>
              </c:ext>
            </c:extLst>
          </c:dPt>
          <c:dPt>
            <c:idx val="2"/>
            <c:bubble3D val="0"/>
            <c:explosion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87D-4966-8F8C-624A9A8E9775}"/>
              </c:ext>
            </c:extLst>
          </c:dPt>
          <c:dPt>
            <c:idx val="3"/>
            <c:bubble3D val="0"/>
            <c:explosion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87D-4966-8F8C-624A9A8E9775}"/>
              </c:ext>
            </c:extLst>
          </c:dPt>
          <c:dPt>
            <c:idx val="4"/>
            <c:bubble3D val="0"/>
            <c:explosion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87D-4966-8F8C-624A9A8E977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87D-4966-8F8C-624A9A8E977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B87D-4966-8F8C-624A9A8E977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Sheet1!$M$11:$M$17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Sheet1!$N$11:$N$17</c:f>
              <c:numCache>
                <c:formatCode>General</c:formatCode>
                <c:ptCount val="7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87D-4966-8F8C-624A9A8E977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Sheet1!$O$8:$O$10</c15:sqref>
                        </c15:formulaRef>
                      </c:ext>
                    </c:extLst>
                    <c:strCache>
                      <c:ptCount val="3"/>
                      <c:pt idx="2">
                        <c:v>Score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0-B87D-4966-8F8C-624A9A8E9775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2-B87D-4966-8F8C-624A9A8E9775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4-B87D-4966-8F8C-624A9A8E9775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6-B87D-4966-8F8C-624A9A8E9775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8-B87D-4966-8F8C-624A9A8E9775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A-B87D-4966-8F8C-624A9A8E9775}"/>
                    </c:ext>
                  </c:extLst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>
                      <a:noFill/>
                    </a:ln>
                    <a:effectLst>
                      <a:outerShdw blurRad="2540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C-B87D-4966-8F8C-624A9A8E9775}"/>
                    </c:ext>
                  </c:extLst>
                </c:dPt>
                <c:dLbls>
                  <c:spPr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dk1">
                            <a:lumMod val="50000"/>
                            <a:lumOff val="50000"/>
                          </a:schemeClr>
                        </a:solidFill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Sheet1!$M$11:$M$17</c15:sqref>
                        </c15:formulaRef>
                      </c:ext>
                    </c:extLst>
                    <c:strCache>
                      <c:ptCount val="5"/>
                      <c:pt idx="0">
                        <c:v>Animals</c:v>
                      </c:pt>
                      <c:pt idx="1">
                        <c:v>science</c:v>
                      </c:pt>
                      <c:pt idx="2">
                        <c:v>healthy eating</c:v>
                      </c:pt>
                      <c:pt idx="3">
                        <c:v>technology</c:v>
                      </c:pt>
                      <c:pt idx="4">
                        <c:v>food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Sheet1!$O$11:$O$17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D-B87D-4966-8F8C-624A9A8E9775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073199543146696"/>
          <c:y val="0.19853786464988957"/>
          <c:w val="0.21727567696925776"/>
          <c:h val="0.6412267541404910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sv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sv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sv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sv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</a:t>
            </a:r>
            <a:r>
              <a:rPr lang="en-US" sz="9600" b="1" dirty="0"/>
              <a:t>Social Buzz 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pic>
        <p:nvPicPr>
          <p:cNvPr id="2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3742" y="92712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9882589" y="501535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9882589" y="2286714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9882589" y="7782097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4937500" y="83747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694894" y="875574"/>
            <a:ext cx="6564406" cy="1816829"/>
            <a:chOff x="-44655" y="-47625"/>
            <a:chExt cx="7614611" cy="242244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-44655" y="528154"/>
              <a:ext cx="7569956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 smtClean="0">
                  <a:solidFill>
                    <a:srgbClr val="000000"/>
                  </a:solidFill>
                  <a:latin typeface="Book Antiqua" panose="02040602050305030304" pitchFamily="18" charset="0"/>
                </a:rPr>
                <a:t>Animals and Science are the two most popular categories of Content, showing that people enjoy ‘real-life’ and “factual” content the most.</a:t>
              </a:r>
              <a:endParaRPr lang="en-US" sz="28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9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200" b="1" spc="-21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ANALYSIS</a:t>
              </a:r>
              <a:endParaRPr lang="en-US" sz="3200" b="1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33390" y="3089581"/>
            <a:ext cx="68688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INSIGHT</a:t>
            </a:r>
            <a:endParaRPr lang="en-US" sz="3200" b="1" dirty="0"/>
          </a:p>
          <a:p>
            <a:r>
              <a:rPr lang="en-US" sz="2800" dirty="0" smtClean="0">
                <a:latin typeface="Book Antiqua" panose="02040602050305030304" pitchFamily="18" charset="0"/>
              </a:rPr>
              <a:t>Food is a common theme with the top 5 categories with “Healthy Eating” raking the highest. This may give an indication to the audience within your user base. You could use this insight to create a campaign and work with healthy eating brands to boast user engagement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0" y="7023523"/>
            <a:ext cx="69342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NEXT STEPS</a:t>
            </a:r>
          </a:p>
          <a:p>
            <a:r>
              <a:rPr lang="en-US" sz="2800" dirty="0" smtClean="0">
                <a:latin typeface="Book Antiqua" panose="02040602050305030304" pitchFamily="18" charset="0"/>
              </a:rPr>
              <a:t>This ad-hoc analysis is insightful, but it’s time to take this analysis into large scale production for real-time understanding of your business. We can show you how to do this.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1149" y="81979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0837" y="787762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2509" y="915321"/>
            <a:ext cx="8689428" cy="5981886"/>
            <a:chOff x="1067891" y="-2526701"/>
            <a:chExt cx="11585904" cy="6377454"/>
          </a:xfrm>
        </p:grpSpPr>
        <p:sp>
          <p:nvSpPr>
            <p:cNvPr id="3" name="TextBox 3"/>
            <p:cNvSpPr txBox="1"/>
            <p:nvPr/>
          </p:nvSpPr>
          <p:spPr>
            <a:xfrm>
              <a:off x="1089204" y="-2526701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67891" y="-209845"/>
              <a:ext cx="11564591" cy="406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</a:t>
              </a:r>
              <a:r>
                <a:rPr lang="en-US" sz="32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recap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</a:t>
              </a:r>
              <a:r>
                <a:rPr lang="en-US" sz="32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team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9296" y="92712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36952" y="2601681"/>
            <a:ext cx="7774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Social Buzz is a fast growing technology unicorn </a:t>
            </a:r>
          </a:p>
          <a:p>
            <a:r>
              <a:rPr lang="en-US" sz="2800" b="1" dirty="0" smtClean="0"/>
              <a:t>That need to adapt quickly to its global scale.</a:t>
            </a:r>
          </a:p>
          <a:p>
            <a:r>
              <a:rPr lang="en-US" sz="2800" b="1" dirty="0" smtClean="0"/>
              <a:t>Accenture has began a 3 month POC focusing on these task: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144000" y="4968586"/>
            <a:ext cx="670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Analysis to find Social Buzz’s top 5 most popular categories of content</a:t>
            </a:r>
            <a:endParaRPr lang="en-US" sz="2800" b="1" dirty="0"/>
          </a:p>
        </p:txBody>
      </p:sp>
      <p:pic>
        <p:nvPicPr>
          <p:cNvPr id="3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6764" y="903218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5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19600" y="4501355"/>
            <a:ext cx="487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How many unique categories are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How many reactions are there to the most popular category?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What was the month with the most posts?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5820" y="92712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9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77" y="429977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830786" y="173091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09264" y="426796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443639" y="4002073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</a:t>
            </a:r>
            <a:r>
              <a:rPr lang="en-US" sz="80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Analytics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0544" y="4740448"/>
            <a:ext cx="3358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Amit Mondal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4022" y="95760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48675" y="1297099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Data Understanding</a:t>
            </a:r>
            <a:endParaRPr lang="en-US" sz="4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49330" y="2991580"/>
            <a:ext cx="7438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Data Cleaning</a:t>
            </a:r>
            <a:endParaRPr lang="en-US" sz="4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8063049" y="4417240"/>
            <a:ext cx="6891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Data Modeling</a:t>
            </a:r>
            <a:endParaRPr lang="en-US" sz="4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108223" y="6007098"/>
            <a:ext cx="6546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Data Analysis</a:t>
            </a:r>
            <a:endParaRPr lang="en-US" sz="4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1756593" y="786081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Uncover Insights</a:t>
            </a:r>
            <a:endParaRPr lang="en-US" sz="4400" b="1" dirty="0"/>
          </a:p>
        </p:txBody>
      </p:sp>
      <p:pic>
        <p:nvPicPr>
          <p:cNvPr id="4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480993" y="92712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7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7159" y="5179620"/>
            <a:ext cx="2749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UNIQUE CATEGORIES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028700" y="3086100"/>
            <a:ext cx="463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0" y="4991100"/>
            <a:ext cx="3715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REACTIONS TO “ANIMAL” POST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8882" y="313789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1897</a:t>
            </a:r>
            <a:endParaRPr lang="en-US" sz="6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742597" y="4991100"/>
            <a:ext cx="2899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MONTH WITH MOST POSTS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34483" y="323022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JANUARY</a:t>
            </a:r>
            <a:endParaRPr lang="en-US" sz="4800" dirty="0"/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7333" y="63115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291109"/>
              </p:ext>
            </p:extLst>
          </p:nvPr>
        </p:nvGraphicFramePr>
        <p:xfrm>
          <a:off x="5684042" y="2095500"/>
          <a:ext cx="9022558" cy="667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40805" y="735664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9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331825"/>
              </p:ext>
            </p:extLst>
          </p:nvPr>
        </p:nvGraphicFramePr>
        <p:xfrm>
          <a:off x="4524919" y="1498356"/>
          <a:ext cx="11115165" cy="7607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69359" y="7063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9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292</Words>
  <Application>Microsoft Office PowerPoint</Application>
  <PresentationFormat>Custom</PresentationFormat>
  <Paragraphs>76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Book Antiqua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Amit</cp:lastModifiedBy>
  <cp:revision>24</cp:revision>
  <dcterms:created xsi:type="dcterms:W3CDTF">2006-08-16T00:00:00Z</dcterms:created>
  <dcterms:modified xsi:type="dcterms:W3CDTF">2024-05-18T16:55:53Z</dcterms:modified>
  <dc:identifier>DAEhDyfaYKE</dc:identifier>
</cp:coreProperties>
</file>